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52400"/>
            <a:ext cx="8305800" cy="609600"/>
          </a:xfrm>
        </p:spPr>
        <p:txBody>
          <a:bodyPr>
            <a:noAutofit/>
          </a:bodyPr>
          <a:lstStyle/>
          <a:p>
            <a:pPr algn="l" rtl="1"/>
            <a:r>
              <a:rPr lang="ar-IQ" sz="3200" u="sng" dirty="0" smtClean="0"/>
              <a:t>علم الاجتماع الرياضي  </a:t>
            </a:r>
            <a:r>
              <a:rPr lang="en-US" sz="3200" u="sng" dirty="0" smtClean="0"/>
              <a:t>Sociology  </a:t>
            </a:r>
            <a:r>
              <a:rPr lang="en-US" sz="3200" dirty="0" smtClean="0"/>
              <a:t> </a:t>
            </a:r>
            <a:r>
              <a:rPr lang="en-US" sz="3200" u="sng" dirty="0" smtClean="0"/>
              <a:t>sport</a:t>
            </a:r>
            <a:endParaRPr lang="ar-SA" sz="3200" dirty="0"/>
          </a:p>
        </p:txBody>
      </p:sp>
      <p:sp>
        <p:nvSpPr>
          <p:cNvPr id="3" name="عنوان فرعي 2"/>
          <p:cNvSpPr>
            <a:spLocks noGrp="1"/>
          </p:cNvSpPr>
          <p:nvPr>
            <p:ph type="subTitle" idx="1"/>
          </p:nvPr>
        </p:nvSpPr>
        <p:spPr>
          <a:xfrm>
            <a:off x="152400" y="1066800"/>
            <a:ext cx="8763000" cy="5638800"/>
          </a:xfrm>
        </p:spPr>
        <p:txBody>
          <a:bodyPr>
            <a:normAutofit fontScale="92500" lnSpcReduction="10000"/>
          </a:bodyPr>
          <a:lstStyle/>
          <a:p>
            <a:pPr marL="514350" indent="-514350" algn="r"/>
            <a:r>
              <a:rPr lang="ar-IQ" dirty="0" smtClean="0"/>
              <a:t>1) العلم الذي </a:t>
            </a:r>
            <a:r>
              <a:rPr lang="ar-IQ" u="sng" dirty="0" smtClean="0"/>
              <a:t>يبحث في طبيعة </a:t>
            </a:r>
            <a:r>
              <a:rPr lang="ar-IQ" u="sng" dirty="0" err="1" smtClean="0"/>
              <a:t>الافراد</a:t>
            </a:r>
            <a:r>
              <a:rPr lang="ar-IQ" u="sng" dirty="0" smtClean="0"/>
              <a:t> الممارسين وغير الممارسين للرياضة</a:t>
            </a:r>
            <a:r>
              <a:rPr lang="ar-IQ" dirty="0" smtClean="0"/>
              <a:t> .</a:t>
            </a:r>
          </a:p>
          <a:p>
            <a:pPr marL="514350" indent="-514350" algn="r"/>
            <a:endParaRPr lang="ar-IQ" sz="1100" dirty="0" smtClean="0"/>
          </a:p>
          <a:p>
            <a:pPr algn="r"/>
            <a:r>
              <a:rPr lang="ar-IQ" dirty="0" smtClean="0"/>
              <a:t>2) </a:t>
            </a:r>
            <a:r>
              <a:rPr lang="ar-IQ" u="sng" dirty="0" smtClean="0"/>
              <a:t>العلم الذي يهتم بالدراسات والتطبيقات العلمية للبناء الاجتماعي والتفاعلات الاجتماعية في الرياضة</a:t>
            </a:r>
            <a:r>
              <a:rPr lang="ar-IQ" dirty="0" smtClean="0"/>
              <a:t>. </a:t>
            </a:r>
          </a:p>
          <a:p>
            <a:pPr algn="r"/>
            <a:endParaRPr lang="en-US" sz="1800" dirty="0" smtClean="0"/>
          </a:p>
          <a:p>
            <a:pPr algn="r"/>
            <a:r>
              <a:rPr lang="ar-IQ" dirty="0" smtClean="0"/>
              <a:t>3) </a:t>
            </a:r>
            <a:r>
              <a:rPr lang="ar-IQ" u="sng" dirty="0" smtClean="0"/>
              <a:t>العلم الذي يعكس مرآة المجتمع الرياضي</a:t>
            </a:r>
            <a:r>
              <a:rPr lang="ar-IQ" dirty="0" smtClean="0"/>
              <a:t>. </a:t>
            </a:r>
          </a:p>
          <a:p>
            <a:pPr algn="r"/>
            <a:endParaRPr lang="en-US" sz="1200" dirty="0" smtClean="0"/>
          </a:p>
          <a:p>
            <a:pPr algn="r"/>
            <a:r>
              <a:rPr lang="ar-IQ" dirty="0" smtClean="0"/>
              <a:t>4) (هنري </a:t>
            </a:r>
            <a:r>
              <a:rPr lang="en-US" dirty="0" err="1" smtClean="0"/>
              <a:t>Henrry</a:t>
            </a:r>
            <a:r>
              <a:rPr lang="ar-IQ" dirty="0" smtClean="0"/>
              <a:t>) بأنه </a:t>
            </a:r>
            <a:r>
              <a:rPr lang="ar-IQ" u="sng" dirty="0" smtClean="0"/>
              <a:t>العلاقات الاجتماعية المتبادلة بين الجماعات المتنافسة وغير المتنافسة</a:t>
            </a:r>
            <a:r>
              <a:rPr lang="ar-IQ" dirty="0" smtClean="0"/>
              <a:t> .</a:t>
            </a:r>
          </a:p>
          <a:p>
            <a:pPr algn="r"/>
            <a:r>
              <a:rPr lang="ar-IQ" dirty="0" smtClean="0"/>
              <a:t> ويرى المؤلفون </a:t>
            </a:r>
            <a:r>
              <a:rPr lang="ar-IQ" dirty="0" err="1" smtClean="0"/>
              <a:t>ان</a:t>
            </a:r>
            <a:r>
              <a:rPr lang="ar-IQ" dirty="0" smtClean="0"/>
              <a:t> </a:t>
            </a:r>
            <a:r>
              <a:rPr lang="ar-IQ" u="sng" dirty="0" smtClean="0"/>
              <a:t>علم الاجتماع الرياضي هو العلم الذي يدرس العلاقات الاجتماعية المتبادلة بين جميع العاملين في المجال الرياضي وما تتضمنها من البنية والوعي والمشكلات الاجتماعية بهدف تطوير المستوى الرياضي عند الفرد والمجتمع</a:t>
            </a:r>
            <a:r>
              <a:rPr lang="ar-IQ" dirty="0" smtClean="0"/>
              <a:t>.</a:t>
            </a:r>
            <a:endParaRPr lang="en-US" dirty="0" smtClean="0"/>
          </a:p>
          <a:p>
            <a:pPr algn="r"/>
            <a:endParaRPr lang="ar-SA" dirty="0"/>
          </a:p>
        </p:txBody>
      </p:sp>
    </p:spTree>
  </p:cSld>
  <p:clrMapOvr>
    <a:masterClrMapping/>
  </p:clrMapOvr>
  <p:transition spd="slow">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686800" cy="6400800"/>
          </a:xfrm>
        </p:spPr>
        <p:txBody>
          <a:bodyPr>
            <a:noAutofit/>
          </a:bodyPr>
          <a:lstStyle/>
          <a:p>
            <a:pPr algn="ctr"/>
            <a:r>
              <a:rPr lang="ar-IQ" sz="1800" b="1" u="sng" dirty="0" smtClean="0"/>
              <a:t/>
            </a:r>
            <a:br>
              <a:rPr lang="ar-IQ" sz="1800" b="1" u="sng" dirty="0" smtClean="0"/>
            </a:br>
            <a:r>
              <a:rPr lang="ar-SA" sz="1800" b="1" u="sng" dirty="0" smtClean="0"/>
              <a:t>الملامح العامة لعلم الاجتماع الرياضي</a:t>
            </a:r>
            <a:r>
              <a:rPr lang="en-US" sz="1800" b="1" u="sng" dirty="0" smtClean="0"/>
              <a:t/>
            </a:r>
            <a:br>
              <a:rPr lang="en-US" sz="1800" b="1" u="sng" dirty="0" smtClean="0"/>
            </a:br>
            <a:r>
              <a:rPr lang="en-US" sz="1800" dirty="0" smtClean="0"/>
              <a:t/>
            </a:r>
            <a:br>
              <a:rPr lang="en-US" sz="1800" dirty="0" smtClean="0"/>
            </a:br>
            <a:r>
              <a:rPr lang="ar-IQ" sz="1800" dirty="0" smtClean="0"/>
              <a:t>      </a:t>
            </a:r>
            <a:r>
              <a:rPr lang="ar-IQ" sz="1800" dirty="0" smtClean="0">
                <a:solidFill>
                  <a:schemeClr val="tx1"/>
                </a:solidFill>
              </a:rPr>
              <a:t>يمكن تحديد الملامح العامة وظواهر علم الاجتماع الرياضي وذلك من واقع النقاط </a:t>
            </a:r>
            <a:r>
              <a:rPr lang="ar-IQ" sz="1800" dirty="0" err="1" smtClean="0">
                <a:solidFill>
                  <a:schemeClr val="tx1"/>
                </a:solidFill>
              </a:rPr>
              <a:t>الاتية</a:t>
            </a:r>
            <a:r>
              <a:rPr lang="ar-IQ" sz="1800" dirty="0" smtClean="0">
                <a:solidFill>
                  <a:schemeClr val="tx1"/>
                </a:solidFill>
              </a:rPr>
              <a:t>: </a:t>
            </a:r>
            <a:r>
              <a:rPr lang="en-US" sz="1800" dirty="0" smtClean="0">
                <a:solidFill>
                  <a:schemeClr val="tx1"/>
                </a:solidFill>
              </a:rPr>
              <a:t/>
            </a:r>
            <a:br>
              <a:rPr lang="en-US" sz="1800" dirty="0" smtClean="0">
                <a:solidFill>
                  <a:schemeClr val="tx1"/>
                </a:solidFill>
              </a:rPr>
            </a:br>
            <a:r>
              <a:rPr lang="ar-IQ" sz="1800" b="1" dirty="0" smtClean="0">
                <a:solidFill>
                  <a:schemeClr val="tx1"/>
                </a:solidFill>
              </a:rPr>
              <a:t>1</a:t>
            </a:r>
            <a:r>
              <a:rPr lang="ar-IQ" sz="1800" dirty="0" smtClean="0">
                <a:solidFill>
                  <a:schemeClr val="tx1"/>
                </a:solidFill>
              </a:rPr>
              <a:t>) يركز علم الاجتماع الرياضي على دراسة الموضوعات الاجتماعية والعلاقات بين </a:t>
            </a:r>
            <a:r>
              <a:rPr lang="ar-IQ" sz="1800" dirty="0" err="1" smtClean="0">
                <a:solidFill>
                  <a:schemeClr val="tx1"/>
                </a:solidFill>
              </a:rPr>
              <a:t>الافراد</a:t>
            </a:r>
            <a:r>
              <a:rPr lang="ar-IQ" sz="1800" dirty="0" smtClean="0">
                <a:solidFill>
                  <a:schemeClr val="tx1"/>
                </a:solidFill>
              </a:rPr>
              <a:t> خلال مواقف اللعب المنظم وغير المنظم .</a:t>
            </a:r>
            <a:br>
              <a:rPr lang="ar-IQ" sz="1800" dirty="0" smtClean="0">
                <a:solidFill>
                  <a:schemeClr val="tx1"/>
                </a:solidFill>
              </a:rPr>
            </a:br>
            <a:r>
              <a:rPr lang="en-US" sz="1800" dirty="0" smtClean="0">
                <a:solidFill>
                  <a:schemeClr val="tx1"/>
                </a:solidFill>
              </a:rPr>
              <a:t/>
            </a:r>
            <a:br>
              <a:rPr lang="en-US" sz="1800" dirty="0" smtClean="0">
                <a:solidFill>
                  <a:schemeClr val="tx1"/>
                </a:solidFill>
              </a:rPr>
            </a:br>
            <a:r>
              <a:rPr lang="ar-IQ" sz="1800" b="1" dirty="0" smtClean="0">
                <a:solidFill>
                  <a:schemeClr val="tx1"/>
                </a:solidFill>
              </a:rPr>
              <a:t>2</a:t>
            </a:r>
            <a:r>
              <a:rPr lang="ar-IQ" sz="1800" dirty="0" smtClean="0">
                <a:solidFill>
                  <a:schemeClr val="tx1"/>
                </a:solidFill>
              </a:rPr>
              <a:t>) يتشكل التفاعل الاجتماعي بين </a:t>
            </a:r>
            <a:r>
              <a:rPr lang="ar-IQ" sz="1800" dirty="0" err="1" smtClean="0">
                <a:solidFill>
                  <a:schemeClr val="tx1"/>
                </a:solidFill>
              </a:rPr>
              <a:t>الافراد</a:t>
            </a:r>
            <a:r>
              <a:rPr lang="ar-IQ" sz="1800" dirty="0" smtClean="0">
                <a:solidFill>
                  <a:schemeClr val="tx1"/>
                </a:solidFill>
              </a:rPr>
              <a:t> الممارسين للنشاط الرياضي وغير الممارسين على منظومة من العلاقات الاجتماعية تنشأ عن ثقافة المجتمع واستمرارية التظاهرات الرياضية بكل ما تعنيه من علاقات وتعاون ونظم ومفاهيم.</a:t>
            </a:r>
            <a:br>
              <a:rPr lang="ar-IQ" sz="1800" dirty="0" smtClean="0">
                <a:solidFill>
                  <a:schemeClr val="tx1"/>
                </a:solidFill>
              </a:rPr>
            </a:br>
            <a:r>
              <a:rPr lang="en-US" sz="1800" dirty="0" smtClean="0">
                <a:solidFill>
                  <a:schemeClr val="tx1"/>
                </a:solidFill>
              </a:rPr>
              <a:t/>
            </a:r>
            <a:br>
              <a:rPr lang="en-US" sz="1800" dirty="0" smtClean="0">
                <a:solidFill>
                  <a:schemeClr val="tx1"/>
                </a:solidFill>
              </a:rPr>
            </a:br>
            <a:r>
              <a:rPr lang="ar-IQ" sz="1800" b="1" dirty="0" smtClean="0">
                <a:solidFill>
                  <a:schemeClr val="tx1"/>
                </a:solidFill>
              </a:rPr>
              <a:t>3</a:t>
            </a:r>
            <a:r>
              <a:rPr lang="ar-IQ" sz="1800" dirty="0" smtClean="0">
                <a:solidFill>
                  <a:schemeClr val="tx1"/>
                </a:solidFill>
              </a:rPr>
              <a:t>) يؤكد علم الاجتماع الرياضي على الدراسة حول الاتصال الاجتماعي المتبادل بين </a:t>
            </a:r>
            <a:r>
              <a:rPr lang="ar-IQ" sz="1800" dirty="0" err="1" smtClean="0">
                <a:solidFill>
                  <a:schemeClr val="tx1"/>
                </a:solidFill>
              </a:rPr>
              <a:t>الافراد</a:t>
            </a:r>
            <a:r>
              <a:rPr lang="ar-IQ" sz="1800" dirty="0" smtClean="0">
                <a:solidFill>
                  <a:schemeClr val="tx1"/>
                </a:solidFill>
              </a:rPr>
              <a:t> الممارسين  للأنشطة الرياضية المختلفة على اعتبار </a:t>
            </a:r>
            <a:r>
              <a:rPr lang="ar-IQ" sz="1800" dirty="0" err="1" smtClean="0">
                <a:solidFill>
                  <a:schemeClr val="tx1"/>
                </a:solidFill>
              </a:rPr>
              <a:t>ان</a:t>
            </a:r>
            <a:r>
              <a:rPr lang="ar-IQ" sz="1800" dirty="0" smtClean="0">
                <a:solidFill>
                  <a:schemeClr val="tx1"/>
                </a:solidFill>
              </a:rPr>
              <a:t> الفرد عامل يتأثر بمن حوله ويؤثر في من حوله من خلال مكانته الاجتماعية وقدراته داخل الفريق .</a:t>
            </a:r>
            <a:br>
              <a:rPr lang="ar-IQ" sz="1800" dirty="0" smtClean="0">
                <a:solidFill>
                  <a:schemeClr val="tx1"/>
                </a:solidFill>
              </a:rPr>
            </a:br>
            <a:r>
              <a:rPr lang="en-US" sz="1800" dirty="0" smtClean="0">
                <a:solidFill>
                  <a:schemeClr val="tx1"/>
                </a:solidFill>
              </a:rPr>
              <a:t/>
            </a:r>
            <a:br>
              <a:rPr lang="en-US" sz="1800" dirty="0" smtClean="0">
                <a:solidFill>
                  <a:schemeClr val="tx1"/>
                </a:solidFill>
              </a:rPr>
            </a:br>
            <a:r>
              <a:rPr lang="ar-IQ" sz="1800" b="1" dirty="0" smtClean="0">
                <a:solidFill>
                  <a:schemeClr val="tx1"/>
                </a:solidFill>
              </a:rPr>
              <a:t>4</a:t>
            </a:r>
            <a:r>
              <a:rPr lang="ar-IQ" sz="1800" dirty="0" smtClean="0">
                <a:solidFill>
                  <a:schemeClr val="tx1"/>
                </a:solidFill>
              </a:rPr>
              <a:t>) يركز علم الاجتماع الرياضي على عمليات التفاعل الاجتماعي بين </a:t>
            </a:r>
            <a:r>
              <a:rPr lang="ar-IQ" sz="1800" dirty="0" err="1" smtClean="0">
                <a:solidFill>
                  <a:schemeClr val="tx1"/>
                </a:solidFill>
              </a:rPr>
              <a:t>الافراد</a:t>
            </a:r>
            <a:r>
              <a:rPr lang="ar-IQ" sz="1800" dirty="0" smtClean="0">
                <a:solidFill>
                  <a:schemeClr val="tx1"/>
                </a:solidFill>
              </a:rPr>
              <a:t> في شقيه النفسي والاجتماعي وما ينتج عنه من عمليات اجتماعية كالتعاون والصراع والتنافس والانتماء وكل القيم الخلقية الاجتماعية فالتفاعل الاجتماعي بين </a:t>
            </a:r>
            <a:r>
              <a:rPr lang="ar-IQ" sz="1800" dirty="0" err="1" smtClean="0">
                <a:solidFill>
                  <a:schemeClr val="tx1"/>
                </a:solidFill>
              </a:rPr>
              <a:t>الافراد</a:t>
            </a:r>
            <a:r>
              <a:rPr lang="ar-IQ" sz="1800" dirty="0" smtClean="0">
                <a:solidFill>
                  <a:schemeClr val="tx1"/>
                </a:solidFill>
              </a:rPr>
              <a:t> يعتبر موضوعاً علمياً يتدرج عند النفس الاجتماعية ولكنه يعكس الطبيعة الديناميكية لعلاقات </a:t>
            </a:r>
            <a:r>
              <a:rPr lang="ar-IQ" sz="1800" dirty="0" err="1" smtClean="0">
                <a:solidFill>
                  <a:schemeClr val="tx1"/>
                </a:solidFill>
              </a:rPr>
              <a:t>الافراد</a:t>
            </a:r>
            <a:r>
              <a:rPr lang="ar-IQ" sz="1800" dirty="0" smtClean="0">
                <a:solidFill>
                  <a:schemeClr val="tx1"/>
                </a:solidFill>
              </a:rPr>
              <a:t> بعضهم ببعض .</a:t>
            </a:r>
            <a:r>
              <a:rPr lang="en-US" sz="1800" dirty="0" smtClean="0">
                <a:solidFill>
                  <a:schemeClr val="tx1"/>
                </a:solidFill>
              </a:rPr>
              <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ar-IQ" sz="1800" b="1" dirty="0" smtClean="0">
                <a:solidFill>
                  <a:schemeClr val="tx1"/>
                </a:solidFill>
              </a:rPr>
              <a:t>5</a:t>
            </a:r>
            <a:r>
              <a:rPr lang="ar-IQ" sz="1800" dirty="0" smtClean="0">
                <a:solidFill>
                  <a:schemeClr val="tx1"/>
                </a:solidFill>
              </a:rPr>
              <a:t>) قد يلاحظ الفرد وجود نوع ما من التشابه والتداخل بين علم الاجتماع الرياضي وعلم النفس الرياضي غير </a:t>
            </a:r>
            <a:r>
              <a:rPr lang="ar-IQ" sz="1800" dirty="0" err="1" smtClean="0">
                <a:solidFill>
                  <a:schemeClr val="tx1"/>
                </a:solidFill>
              </a:rPr>
              <a:t>ان</a:t>
            </a:r>
            <a:r>
              <a:rPr lang="ar-IQ" sz="1800" dirty="0" smtClean="0">
                <a:solidFill>
                  <a:schemeClr val="tx1"/>
                </a:solidFill>
              </a:rPr>
              <a:t> هذا التشابه والتداخل لا يعني </a:t>
            </a:r>
            <a:r>
              <a:rPr lang="ar-IQ" sz="1800" dirty="0" err="1" smtClean="0">
                <a:solidFill>
                  <a:schemeClr val="tx1"/>
                </a:solidFill>
              </a:rPr>
              <a:t>اطلاقاً</a:t>
            </a:r>
            <a:r>
              <a:rPr lang="ar-IQ" sz="1800" dirty="0" smtClean="0">
                <a:solidFill>
                  <a:schemeClr val="tx1"/>
                </a:solidFill>
              </a:rPr>
              <a:t> عدم  وضوح موضوع كل علم على حدة . ولو افترضنا حقيقة هذا التشابه والتداخل بين هذه هذه العلوم </a:t>
            </a:r>
            <a:r>
              <a:rPr lang="ar-IQ" sz="1800" dirty="0" err="1" smtClean="0">
                <a:solidFill>
                  <a:schemeClr val="tx1"/>
                </a:solidFill>
              </a:rPr>
              <a:t>لارجعنا</a:t>
            </a:r>
            <a:r>
              <a:rPr lang="ar-IQ" sz="1800" dirty="0" smtClean="0">
                <a:solidFill>
                  <a:schemeClr val="tx1"/>
                </a:solidFill>
              </a:rPr>
              <a:t> ذلك إلى وحدة الموضوع </a:t>
            </a:r>
            <a:r>
              <a:rPr lang="ar-IQ" sz="1800" dirty="0" err="1" smtClean="0">
                <a:solidFill>
                  <a:schemeClr val="tx1"/>
                </a:solidFill>
              </a:rPr>
              <a:t>او</a:t>
            </a:r>
            <a:r>
              <a:rPr lang="ar-IQ" sz="1800" dirty="0" smtClean="0">
                <a:solidFill>
                  <a:schemeClr val="tx1"/>
                </a:solidFill>
              </a:rPr>
              <a:t> الأصل </a:t>
            </a:r>
            <a:r>
              <a:rPr lang="ar-IQ" sz="1800" dirty="0" err="1" smtClean="0">
                <a:solidFill>
                  <a:schemeClr val="tx1"/>
                </a:solidFill>
              </a:rPr>
              <a:t>او</a:t>
            </a:r>
            <a:r>
              <a:rPr lang="ar-IQ" sz="1800" dirty="0" smtClean="0">
                <a:solidFill>
                  <a:schemeClr val="tx1"/>
                </a:solidFill>
              </a:rPr>
              <a:t> الحالات الطبيعية التي يتم الدراسة عليها </a:t>
            </a:r>
            <a:r>
              <a:rPr lang="ar-IQ" sz="1800" dirty="0" err="1" smtClean="0">
                <a:solidFill>
                  <a:schemeClr val="tx1"/>
                </a:solidFill>
              </a:rPr>
              <a:t>الا</a:t>
            </a:r>
            <a:r>
              <a:rPr lang="ar-IQ" sz="1800" dirty="0" smtClean="0">
                <a:solidFill>
                  <a:schemeClr val="tx1"/>
                </a:solidFill>
              </a:rPr>
              <a:t> وهو </a:t>
            </a:r>
            <a:r>
              <a:rPr lang="ar-IQ" sz="1800" dirty="0" err="1" smtClean="0">
                <a:solidFill>
                  <a:schemeClr val="tx1"/>
                </a:solidFill>
              </a:rPr>
              <a:t>الانسان</a:t>
            </a:r>
            <a:r>
              <a:rPr lang="ar-IQ" sz="1800" dirty="0" smtClean="0">
                <a:solidFill>
                  <a:schemeClr val="tx1"/>
                </a:solidFill>
              </a:rPr>
              <a:t>.</a:t>
            </a:r>
            <a:r>
              <a:rPr lang="en-US" sz="1800" dirty="0" smtClean="0">
                <a:solidFill>
                  <a:schemeClr val="tx1"/>
                </a:solidFill>
              </a:rPr>
              <a:t/>
            </a:r>
            <a:br>
              <a:rPr lang="en-US" sz="1800" dirty="0" smtClean="0">
                <a:solidFill>
                  <a:schemeClr val="tx1"/>
                </a:solidFill>
              </a:rPr>
            </a:br>
            <a:endParaRPr lang="ar-SA" sz="1800" dirty="0">
              <a:solidFill>
                <a:schemeClr val="tx1"/>
              </a:solidFill>
            </a:endParaRPr>
          </a:p>
        </p:txBody>
      </p:sp>
    </p:spTree>
  </p:cSld>
  <p:clrMapOvr>
    <a:masterClrMapping/>
  </p:clrMapOvr>
  <p:transition spd="slow">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2800" b="1" u="sng" dirty="0" smtClean="0"/>
              <a:t>القضايا </a:t>
            </a:r>
            <a:r>
              <a:rPr lang="ar-SA" sz="2800" b="1" u="sng" dirty="0" err="1" smtClean="0"/>
              <a:t>التى</a:t>
            </a:r>
            <a:r>
              <a:rPr lang="ar-SA" sz="2800" b="1" u="sng" dirty="0" smtClean="0"/>
              <a:t> يبحث فيها علم الاجتماع </a:t>
            </a:r>
            <a:r>
              <a:rPr lang="ar-SA" sz="2800" b="1" u="sng" dirty="0" err="1" smtClean="0"/>
              <a:t>الرياضى</a:t>
            </a:r>
            <a:r>
              <a:rPr lang="en-US" sz="2800" dirty="0" smtClean="0"/>
              <a:t/>
            </a:r>
            <a:br>
              <a:rPr lang="en-US" sz="2800" dirty="0" smtClean="0"/>
            </a:br>
            <a:endParaRPr lang="ar-SA" sz="2800" dirty="0"/>
          </a:p>
        </p:txBody>
      </p:sp>
      <p:sp>
        <p:nvSpPr>
          <p:cNvPr id="3" name="عنصر نائب للمحتوى 2"/>
          <p:cNvSpPr>
            <a:spLocks noGrp="1"/>
          </p:cNvSpPr>
          <p:nvPr>
            <p:ph idx="1"/>
          </p:nvPr>
        </p:nvSpPr>
        <p:spPr>
          <a:xfrm>
            <a:off x="533400" y="1295400"/>
            <a:ext cx="8382000" cy="5334000"/>
          </a:xfrm>
        </p:spPr>
        <p:txBody>
          <a:bodyPr>
            <a:normAutofit/>
          </a:bodyPr>
          <a:lstStyle/>
          <a:p>
            <a:pPr lvl="0"/>
            <a:r>
              <a:rPr lang="ar-SA" dirty="0" smtClean="0"/>
              <a:t>العلاقة بين التربية الرياضية كظاهرة اجتماعية والرياضة كظاهرة من ظواهر الاجتماع أو كأساس من أساسيات بناء </a:t>
            </a:r>
            <a:r>
              <a:rPr lang="ar-IQ" dirty="0" smtClean="0"/>
              <a:t>المجتمع.</a:t>
            </a:r>
          </a:p>
          <a:p>
            <a:pPr lvl="0">
              <a:buNone/>
            </a:pPr>
            <a:endParaRPr lang="en-US" sz="1100" dirty="0" smtClean="0"/>
          </a:p>
          <a:p>
            <a:pPr lvl="0"/>
            <a:r>
              <a:rPr lang="ar-SA" dirty="0" smtClean="0"/>
              <a:t>العلاقة بين كافة العمليات الاجتماعية للرياضة مثل( التعاون-التنافس-الصراع-</a:t>
            </a:r>
            <a:r>
              <a:rPr lang="ar-SA" dirty="0" err="1" smtClean="0"/>
              <a:t>الاحباط</a:t>
            </a:r>
            <a:r>
              <a:rPr lang="ar-SA" dirty="0" smtClean="0"/>
              <a:t>) للممارسين وغير الممارسين للنشاط الرياضي </a:t>
            </a:r>
            <a:endParaRPr lang="ar-IQ" dirty="0" smtClean="0"/>
          </a:p>
          <a:p>
            <a:pPr lvl="0">
              <a:buNone/>
            </a:pPr>
            <a:endParaRPr lang="en-US" sz="1200" dirty="0" smtClean="0"/>
          </a:p>
          <a:p>
            <a:pPr lvl="0"/>
            <a:r>
              <a:rPr lang="ar-SA" dirty="0" smtClean="0"/>
              <a:t>العلاقة بين التركيب البنائي للمجتمع والمؤسسات الرياضية والاجتماعية الأخرى (مراكز الشباب-النوادي الرياضية -منتديات الرياضة والشباب ).</a:t>
            </a:r>
            <a:endParaRPr lang="en-US" dirty="0" smtClean="0"/>
          </a:p>
          <a:p>
            <a:endParaRPr lang="ar-SA" dirty="0"/>
          </a:p>
        </p:txBody>
      </p:sp>
    </p:spTree>
  </p:cSld>
  <p:clrMapOvr>
    <a:masterClrMapping/>
  </p:clrMapOvr>
  <p:transition spd="slow">
    <p:checker dir="vert"/>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151</Words>
  <PresentationFormat>عرض على الشاشة (3:4)‏</PresentationFormat>
  <Paragraphs>16</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سمة Office</vt:lpstr>
      <vt:lpstr>علم الاجتماع الرياضي  Sociology   sport</vt:lpstr>
      <vt:lpstr> الملامح العامة لعلم الاجتماع الرياضي        يمكن تحديد الملامح العامة وظواهر علم الاجتماع الرياضي وذلك من واقع النقاط الاتية:  1) يركز علم الاجتماع الرياضي على دراسة الموضوعات الاجتماعية والعلاقات بين الافراد خلال مواقف اللعب المنظم وغير المنظم .  2) يتشكل التفاعل الاجتماعي بين الافراد الممارسين للنشاط الرياضي وغير الممارسين على منظومة من العلاقات الاجتماعية تنشأ عن ثقافة المجتمع واستمرارية التظاهرات الرياضية بكل ما تعنيه من علاقات وتعاون ونظم ومفاهيم.  3) يؤكد علم الاجتماع الرياضي على الدراسة حول الاتصال الاجتماعي المتبادل بين الافراد الممارسين  للأنشطة الرياضية المختلفة على اعتبار ان الفرد عامل يتأثر بمن حوله ويؤثر في من حوله من خلال مكانته الاجتماعية وقدراته داخل الفريق .  4) يركز علم الاجتماع الرياضي على عمليات التفاعل الاجتماعي بين الافراد في شقيه النفسي والاجتماعي وما ينتج عنه من عمليات اجتماعية كالتعاون والصراع والتنافس والانتماء وكل القيم الخلقية الاجتماعية فالتفاعل الاجتماعي بين الافراد يعتبر موضوعاً علمياً يتدرج عند النفس الاجتماعية ولكنه يعكس الطبيعة الديناميكية لعلاقات الافراد بعضهم ببعض .  5) قد يلاحظ الفرد وجود نوع ما من التشابه والتداخل بين علم الاجتماع الرياضي وعلم النفس الرياضي غير ان هذا التشابه والتداخل لا يعني اطلاقاً عدم  وضوح موضوع كل علم على حدة . ولو افترضنا حقيقة هذا التشابه والتداخل بين هذه هذه العلوم لارجعنا ذلك إلى وحدة الموضوع او الأصل او الحالات الطبيعية التي يتم الدراسة عليها الا وهو الانسان. </vt:lpstr>
      <vt:lpstr>القضايا التى يبحث فيها علم الاجتماع الرياضى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الاجتماع الرياضي  Sociology   sport</dc:title>
  <dc:creator>HP</dc:creator>
  <cp:lastModifiedBy>DR.Ahmed Saker 2O14</cp:lastModifiedBy>
  <cp:revision>1</cp:revision>
  <dcterms:created xsi:type="dcterms:W3CDTF">2018-12-10T17:47:04Z</dcterms:created>
  <dcterms:modified xsi:type="dcterms:W3CDTF">2018-12-10T18:09:19Z</dcterms:modified>
</cp:coreProperties>
</file>